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258" r:id="rId4"/>
    <p:sldId id="259" r:id="rId5"/>
    <p:sldId id="260" r:id="rId6"/>
    <p:sldId id="261" r:id="rId7"/>
    <p:sldId id="287" r:id="rId8"/>
    <p:sldId id="268" r:id="rId9"/>
    <p:sldId id="292" r:id="rId10"/>
    <p:sldId id="280" r:id="rId11"/>
    <p:sldId id="293" r:id="rId12"/>
    <p:sldId id="294" r:id="rId13"/>
    <p:sldId id="282" r:id="rId14"/>
    <p:sldId id="283" r:id="rId15"/>
    <p:sldId id="284" r:id="rId16"/>
    <p:sldId id="285" r:id="rId17"/>
    <p:sldId id="286" r:id="rId18"/>
    <p:sldId id="266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4EA"/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76" d="100"/>
          <a:sy n="7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6611-EA3C-4744-8030-EF676443151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D0E6-0B7D-49BA-A91A-09996CF4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B544-C9AA-454C-8BD9-EF049BCA87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7A28F-A0A4-443E-BFC2-131E94B6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68152" y="447055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500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Thứ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aseline="0" dirty="0" smtClean="0">
                <a:latin typeface="Times New Roman" pitchFamily="18" charset="0"/>
                <a:cs typeface="Times New Roman" pitchFamily="18" charset="0"/>
              </a:rPr>
              <a:t>   ngày   1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aseline="0" dirty="0" smtClean="0">
                <a:latin typeface="Times New Roman" pitchFamily="18" charset="0"/>
                <a:cs typeface="Times New Roman" pitchFamily="18" charset="0"/>
              </a:rPr>
              <a:t>   tháng   03   năm    2021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3608" y="817548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vi-VN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PHÂN SỐ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39752" y="1268760"/>
            <a:ext cx="37444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339752" y="817548"/>
            <a:ext cx="0" cy="451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084168" y="817548"/>
            <a:ext cx="0" cy="451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339752" y="81754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0" y="817548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9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9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1D9E-7AE7-4028-B1B8-C5DF350CF7D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A63B-9F92-4E8F-874E-1847295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" Target="slide1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audio" Target="../media/audio2.wav"/><Relationship Id="rId7" Type="http://schemas.openxmlformats.org/officeDocument/2006/relationships/image" Target="../media/image3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microsoft.com/office/2007/relationships/hdphoto" Target="../media/hdphoto2.wdp"/><Relationship Id="rId5" Type="http://schemas.openxmlformats.org/officeDocument/2006/relationships/image" Target="../media/image350.png"/><Relationship Id="rId10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audio" Target="../media/audio2.wav"/><Relationship Id="rId7" Type="http://schemas.openxmlformats.org/officeDocument/2006/relationships/image" Target="../media/image4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microsoft.com/office/2007/relationships/hdphoto" Target="../media/hdphoto2.wdp"/><Relationship Id="rId5" Type="http://schemas.openxmlformats.org/officeDocument/2006/relationships/image" Target="../media/image410.png"/><Relationship Id="rId10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4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microsoft.com/office/2007/relationships/hdphoto" Target="../media/hdphoto2.wdp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audio" Target="../media/audio2.wav"/><Relationship Id="rId7" Type="http://schemas.openxmlformats.org/officeDocument/2006/relationships/image" Target="../media/image3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microsoft.com/office/2007/relationships/hdphoto" Target="../media/hdphoto3.wdp"/><Relationship Id="rId5" Type="http://schemas.openxmlformats.org/officeDocument/2006/relationships/image" Target="../media/image260.png"/><Relationship Id="rId10" Type="http://schemas.openxmlformats.org/officeDocument/2006/relationships/image" Target="../media/image35.png"/><Relationship Id="rId4" Type="http://schemas.openxmlformats.org/officeDocument/2006/relationships/image" Target="../media/image14.jpg"/><Relationship Id="rId9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10052" y="764704"/>
            <a:ext cx="880835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3" b="34407" l="67572" r="92332">
                        <a14:foregroundMark x1="76198" y1="25763" x2="77157" y2="34576"/>
                        <a14:foregroundMark x1="74441" y1="20000" x2="67572" y2="18305"/>
                        <a14:foregroundMark x1="84185" y1="17288" x2="92332" y2="17797"/>
                        <a14:foregroundMark x1="81949" y1="22542" x2="88818" y2="29661"/>
                        <a14:foregroundMark x1="79712" y1="18983" x2="79712" y2="18983"/>
                        <a14:foregroundMark x1="79712" y1="18983" x2="79872" y2="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3" t="2542" r="5230" b="64828"/>
          <a:stretch/>
        </p:blipFill>
        <p:spPr>
          <a:xfrm>
            <a:off x="7906949" y="6135434"/>
            <a:ext cx="769507" cy="662878"/>
          </a:xfrm>
          <a:prstGeom prst="rect">
            <a:avLst/>
          </a:prstGeom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52400" y="1190280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52400" y="2595217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52400" y="4050955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itchFamily="18" charset="0"/>
              </a:rPr>
              <a:t>c)</a:t>
            </a:r>
            <a:endParaRPr lang="en-US" alt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57163" y="5433667"/>
            <a:ext cx="76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itchFamily="18" charset="0"/>
              </a:rPr>
              <a:t>d)</a:t>
            </a:r>
            <a:endParaRPr lang="en-US" alt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5392" y="1132018"/>
                <a:ext cx="686406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92" y="1132018"/>
                <a:ext cx="686406" cy="703782"/>
              </a:xfrm>
              <a:prstGeom prst="rect">
                <a:avLst/>
              </a:prstGeom>
              <a:blipFill rotWithShape="1">
                <a:blip r:embed="rId5"/>
                <a:stretch>
                  <a:fillRect l="-17699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1103008"/>
                <a:ext cx="788999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03008"/>
                <a:ext cx="788999" cy="703911"/>
              </a:xfrm>
              <a:prstGeom prst="rect">
                <a:avLst/>
              </a:prstGeom>
              <a:blipFill rotWithShape="1">
                <a:blip r:embed="rId6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4221" y="1143436"/>
                <a:ext cx="62869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221" y="1143436"/>
                <a:ext cx="628698" cy="700705"/>
              </a:xfrm>
              <a:prstGeom prst="rect">
                <a:avLst/>
              </a:prstGeom>
              <a:blipFill rotWithShape="1">
                <a:blip r:embed="rId7"/>
                <a:stretch>
                  <a:fillRect l="-2038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27765" y="2543168"/>
                <a:ext cx="686406" cy="699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65" y="2543168"/>
                <a:ext cx="686406" cy="699166"/>
              </a:xfrm>
              <a:prstGeom prst="rect">
                <a:avLst/>
              </a:prstGeom>
              <a:blipFill rotWithShape="1">
                <a:blip r:embed="rId8"/>
                <a:stretch>
                  <a:fillRect l="-1769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7045" y="2514158"/>
                <a:ext cx="94128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5" y="2514158"/>
                <a:ext cx="941283" cy="704295"/>
              </a:xfrm>
              <a:prstGeom prst="rect">
                <a:avLst/>
              </a:prstGeom>
              <a:blipFill rotWithShape="1"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3338" y="2534929"/>
                <a:ext cx="54694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38" y="2534929"/>
                <a:ext cx="546945" cy="704295"/>
              </a:xfrm>
              <a:prstGeom prst="rect">
                <a:avLst/>
              </a:prstGeom>
              <a:blipFill rotWithShape="1">
                <a:blip r:embed="rId10"/>
                <a:stretch>
                  <a:fillRect l="-2359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96210" y="2564634"/>
                <a:ext cx="538930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10" y="2564634"/>
                <a:ext cx="538930" cy="704295"/>
              </a:xfrm>
              <a:prstGeom prst="rect">
                <a:avLst/>
              </a:prstGeom>
              <a:blipFill rotWithShape="1">
                <a:blip r:embed="rId11"/>
                <a:stretch>
                  <a:fillRect l="-22472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9573" y="3927413"/>
                <a:ext cx="628698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73" y="3927413"/>
                <a:ext cx="628698" cy="704295"/>
              </a:xfrm>
              <a:prstGeom prst="rect">
                <a:avLst/>
              </a:prstGeom>
              <a:blipFill rotWithShape="1">
                <a:blip r:embed="rId12"/>
                <a:stretch>
                  <a:fillRect l="-2038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53" y="3898403"/>
                <a:ext cx="788999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3" y="3898403"/>
                <a:ext cx="788999" cy="704295"/>
              </a:xfrm>
              <a:prstGeom prst="rect">
                <a:avLst/>
              </a:prstGeom>
              <a:blipFill rotWithShape="1"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68283" y="3907008"/>
                <a:ext cx="54694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283" y="3907008"/>
                <a:ext cx="546945" cy="704295"/>
              </a:xfrm>
              <a:prstGeom prst="rect">
                <a:avLst/>
              </a:prstGeom>
              <a:blipFill rotWithShape="1">
                <a:blip r:embed="rId14"/>
                <a:stretch>
                  <a:fillRect l="-2333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50677" y="5423488"/>
                <a:ext cx="838691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11 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77" y="5423488"/>
                <a:ext cx="838691" cy="700705"/>
              </a:xfrm>
              <a:prstGeom prst="rect">
                <a:avLst/>
              </a:prstGeom>
              <a:blipFill rotWithShape="1">
                <a:blip r:embed="rId15"/>
                <a:stretch>
                  <a:fillRect l="-1532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853" y="5394478"/>
                <a:ext cx="94128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3" y="5394478"/>
                <a:ext cx="941283" cy="704552"/>
              </a:xfrm>
              <a:prstGeom prst="rect">
                <a:avLst/>
              </a:prstGeom>
              <a:blipFill rotWithShape="1">
                <a:blip r:embed="rId16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90299" y="5403083"/>
                <a:ext cx="546945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99" y="5403083"/>
                <a:ext cx="546945" cy="701602"/>
              </a:xfrm>
              <a:prstGeom prst="rect">
                <a:avLst/>
              </a:prstGeom>
              <a:blipFill rotWithShape="1">
                <a:blip r:embed="rId17"/>
                <a:stretch>
                  <a:fillRect l="-22222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5536" y="2606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Rút gọn rồi tính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331640" y="641929"/>
            <a:ext cx="924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80761" y="641929"/>
            <a:ext cx="462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6743" y="1122174"/>
                <a:ext cx="604653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743" y="1122174"/>
                <a:ext cx="604653" cy="703782"/>
              </a:xfrm>
              <a:prstGeom prst="rect">
                <a:avLst/>
              </a:prstGeom>
              <a:blipFill rotWithShape="1">
                <a:blip r:embed="rId18"/>
                <a:stretch>
                  <a:fillRect l="-20202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5083" y="3940321"/>
                <a:ext cx="1510853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83" y="3940321"/>
                <a:ext cx="1510853" cy="701602"/>
              </a:xfrm>
              <a:prstGeom prst="rect">
                <a:avLst/>
              </a:prstGeom>
              <a:blipFill rotWithShape="1">
                <a:blip r:embed="rId19"/>
                <a:stretch>
                  <a:fillRect l="-846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37658" y="5431971"/>
                <a:ext cx="1247457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8 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58" y="5431971"/>
                <a:ext cx="1247457" cy="701602"/>
              </a:xfrm>
              <a:prstGeom prst="rect">
                <a:avLst/>
              </a:prstGeom>
              <a:blipFill rotWithShape="1">
                <a:blip r:embed="rId20"/>
                <a:stretch>
                  <a:fillRect l="-10244" r="-829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28600" y="152400"/>
                <a:ext cx="8686800" cy="369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en-US" sz="2400" b="1" u="sng" smtClean="0">
                    <a:latin typeface="Times New Roman" pitchFamily="18" charset="0"/>
                    <a:cs typeface="Times New Roman" pitchFamily="18" charset="0"/>
                  </a:rPr>
                  <a:t>Bài 3</a:t>
                </a:r>
                <a:r>
                  <a:rPr lang="en-US" altLang="en-US" sz="2400" b="1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Tại Hội khỏe Phù Đổng toàn quốc lần thứ VI năm 2004, số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vàng của đoàn học sinh tỉnh Đồng Tháp bằng </a:t>
                </a:r>
                <a:r>
                  <a:rPr lang="en-US" alt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/>
                            <a:cs typeface="Times New Roman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2400" smtClean="0">
                    <a:latin typeface="Times New Roman" pitchFamily="18" charset="0"/>
                    <a:cs typeface="Times New Roman" pitchFamily="18" charset="0"/>
                  </a:rPr>
                  <a:t>  tổng 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số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của đoàn đã giành đ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ợc, còn lại là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bạc và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đồng. Hỏi số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bạc và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đồng của đoàn Đồng Tháp bằng bao nhiêu phần tổng số huy ch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ơng mà đoàn đã giành đ</a:t>
                </a:r>
                <a:r>
                  <a:rPr lang="vi-VN" altLang="en-US" sz="240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ợc?</a:t>
                </a:r>
              </a:p>
            </p:txBody>
          </p:sp>
        </mc:Choice>
        <mc:Fallback xmlns="">
          <p:sp>
            <p:nvSpPr>
              <p:cNvPr id="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"/>
                <a:ext cx="8686800" cy="3694858"/>
              </a:xfrm>
              <a:prstGeom prst="rect">
                <a:avLst/>
              </a:prstGeom>
              <a:blipFill rotWithShape="1">
                <a:blip r:embed="rId2"/>
                <a:stretch>
                  <a:fillRect l="-1123" r="-1053" b="-1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6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249238" y="160337"/>
            <a:ext cx="237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graphicFrame>
        <p:nvGraphicFramePr>
          <p:cNvPr id="3" name="Table 2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66234"/>
              </p:ext>
            </p:extLst>
          </p:nvPr>
        </p:nvGraphicFramePr>
        <p:xfrm>
          <a:off x="773113" y="1225550"/>
          <a:ext cx="6613520" cy="58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  <a:gridCol w="348080">
                  <a:extLst>
                    <a:ext uri="{9D8B030D-6E8A-4147-A177-3AD203B41FA5}"/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4" marR="68584" marT="45675" marB="4567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4" marR="68584" marT="45675" marB="4567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2971800" y="490537"/>
            <a:ext cx="4078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Tổng số huy ch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ơng</a:t>
            </a:r>
          </a:p>
        </p:txBody>
      </p:sp>
      <p:graphicFrame>
        <p:nvGraphicFramePr>
          <p:cNvPr id="5" name="Table 2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60299"/>
              </p:ext>
            </p:extLst>
          </p:nvPr>
        </p:nvGraphicFramePr>
        <p:xfrm>
          <a:off x="773113" y="1235075"/>
          <a:ext cx="1739900" cy="58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80">
                  <a:extLst>
                    <a:ext uri="{9D8B030D-6E8A-4147-A177-3AD203B41FA5}"/>
                  </a:extLst>
                </a:gridCol>
                <a:gridCol w="347980">
                  <a:extLst>
                    <a:ext uri="{9D8B030D-6E8A-4147-A177-3AD203B41FA5}"/>
                  </a:extLst>
                </a:gridCol>
                <a:gridCol w="347980">
                  <a:extLst>
                    <a:ext uri="{9D8B030D-6E8A-4147-A177-3AD203B41FA5}"/>
                  </a:extLst>
                </a:gridCol>
                <a:gridCol w="347980">
                  <a:extLst>
                    <a:ext uri="{9D8B030D-6E8A-4147-A177-3AD203B41FA5}"/>
                  </a:extLst>
                </a:gridCol>
                <a:gridCol w="347980">
                  <a:extLst>
                    <a:ext uri="{9D8B030D-6E8A-4147-A177-3AD203B41FA5}"/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64" marR="68564" marT="45675" marB="4567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64" marR="68564" marT="45675" marB="4567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64" marR="68564" marT="45675" marB="4567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64" marR="68564" marT="45675" marB="4567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64" marR="68564" marT="45675" marB="4567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49238" y="2686050"/>
            <a:ext cx="278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Huy chương vàng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4759" y="2122792"/>
            <a:ext cx="355867" cy="58451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3109913" y="2686050"/>
            <a:ext cx="534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Huy chương bạc + Huy chương đồng </a:t>
            </a: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791075" y="2149475"/>
            <a:ext cx="44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79409" y="1198534"/>
            <a:ext cx="355867" cy="5782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3487737"/>
            <a:ext cx="1382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41438" y="4090987"/>
            <a:ext cx="643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Số huy chương bạc và huy chương đồng là:</a:t>
            </a: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4759" y="4672621"/>
            <a:ext cx="3836213" cy="8182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86400" y="4845050"/>
            <a:ext cx="6229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(tổng số huy ch</a:t>
            </a:r>
            <a:r>
              <a:rPr lang="vi-VN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ơng)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98863" y="5803900"/>
            <a:ext cx="4935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ĐS:        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 số huy ch</a:t>
            </a:r>
            <a:r>
              <a:rPr lang="vi-VN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ơng.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7528" y="5669018"/>
            <a:ext cx="496931" cy="8094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10290" y="4660446"/>
            <a:ext cx="2833309" cy="8182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44841" y="1320845"/>
            <a:ext cx="661463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4002882" y="-2256632"/>
            <a:ext cx="166688" cy="65817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1485900" y="1141412"/>
            <a:ext cx="246063" cy="16938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5400000">
            <a:off x="4846637" y="-419100"/>
            <a:ext cx="246063" cy="4814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752600"/>
            <a:ext cx="8136904" cy="274492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 LÀM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HỌC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5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915555"/>
                <a:ext cx="7272808" cy="251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kết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quả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1E03BD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1E03BD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1E03BD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>
                        <a:solidFill>
                          <a:srgbClr val="1E03BD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1E03BD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1E03BD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1E03BD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= </a:t>
                </a:r>
                <a:endParaRPr lang="en-US" sz="4800" b="1" dirty="0">
                  <a:solidFill>
                    <a:srgbClr val="1E03BD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15555"/>
                <a:ext cx="7272808" cy="2513445"/>
              </a:xfrm>
              <a:prstGeom prst="rect">
                <a:avLst/>
              </a:prstGeom>
              <a:blipFill rotWithShape="1">
                <a:blip r:embed="rId5"/>
                <a:stretch>
                  <a:fillRect l="-3437" t="-4843" b="-4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4293096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93096"/>
                <a:ext cx="1080120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9832" y="4293096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93096"/>
                <a:ext cx="1080120" cy="12961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76056" y="4293096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93096"/>
                <a:ext cx="1080120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20272" y="4293096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D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293096"/>
                <a:ext cx="1080120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28" name="Oval 27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704948" y="578400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21859" r="20525" b="18729"/>
          <a:stretch/>
        </p:blipFill>
        <p:spPr>
          <a:xfrm>
            <a:off x="7440489" y="326148"/>
            <a:ext cx="1523999" cy="12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764704"/>
                <a:ext cx="7272808" cy="28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kết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quả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1E03B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1E03BD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1E03BD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272808" cy="2834237"/>
              </a:xfrm>
              <a:prstGeom prst="rect">
                <a:avLst/>
              </a:prstGeom>
              <a:blipFill rotWithShape="1">
                <a:blip r:embed="rId5"/>
                <a:stretch>
                  <a:fillRect l="-3437" t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21088"/>
                <a:ext cx="1080120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59832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1088"/>
                <a:ext cx="1080120" cy="12961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76056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21088"/>
                <a:ext cx="1080120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20272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D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221088"/>
                <a:ext cx="1080120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20" name="Oval 19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88787" y="794424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21859" r="20525" b="18729"/>
          <a:stretch/>
        </p:blipFill>
        <p:spPr>
          <a:xfrm>
            <a:off x="7524328" y="542172"/>
            <a:ext cx="1523999" cy="12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764704"/>
                <a:ext cx="7272808" cy="289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Tìm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kết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quả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1E03BD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1E03BD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272808" cy="2898294"/>
              </a:xfrm>
              <a:prstGeom prst="rect">
                <a:avLst/>
              </a:prstGeom>
              <a:blipFill rotWithShape="1">
                <a:blip r:embed="rId5"/>
                <a:stretch>
                  <a:fillRect l="-3437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652" y="4221088"/>
                <a:ext cx="137160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2" y="4221088"/>
                <a:ext cx="1371600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9832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1088"/>
                <a:ext cx="1080120" cy="12961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76056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21088"/>
                <a:ext cx="1080120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20272" y="4221088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D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221088"/>
                <a:ext cx="1080120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14" name="Oval 13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6778" y="326595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21859" r="20525" b="18729"/>
          <a:stretch/>
        </p:blipFill>
        <p:spPr>
          <a:xfrm>
            <a:off x="7452320" y="188640"/>
            <a:ext cx="1523999" cy="12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764704"/>
                <a:ext cx="7272808" cy="2893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Tìm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kết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quả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400" dirty="0" smtClean="0">
                    <a:solidFill>
                      <a:srgbClr val="1E03BD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1E03BD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1E03BD"/>
                              </a:solidFill>
                              <a:latin typeface="Cambria Math"/>
                              <a:ea typeface="Cambria Math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E03B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1E03BD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272808" cy="2893164"/>
              </a:xfrm>
              <a:prstGeom prst="rect">
                <a:avLst/>
              </a:prstGeom>
              <a:blipFill rotWithShape="1">
                <a:blip r:embed="rId5"/>
                <a:stretch>
                  <a:fillRect l="-3437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4365104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65104"/>
                <a:ext cx="1080120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76718" y="4319583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D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18" y="4319583"/>
                <a:ext cx="1080120" cy="12961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76056" y="4365104"/>
                <a:ext cx="1080120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1080120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5816" y="4365104"/>
                <a:ext cx="1182599" cy="129614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65104"/>
                <a:ext cx="1182599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13" name="Oval 12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16778" y="320087"/>
            <a:ext cx="995082" cy="7261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ln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21859" r="20525" b="18729"/>
          <a:stretch/>
        </p:blipFill>
        <p:spPr>
          <a:xfrm>
            <a:off x="7452320" y="182132"/>
            <a:ext cx="1523999" cy="12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43608" y="1484784"/>
            <a:ext cx="5688632" cy="2088232"/>
          </a:xfrm>
          <a:prstGeom prst="cloudCallout">
            <a:avLst>
              <a:gd name="adj1" fmla="val -47537"/>
              <a:gd name="adj2" fmla="val 9993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1E03BD"/>
                </a:solidFill>
                <a:latin typeface="+mj-lt"/>
              </a:rPr>
              <a:t>NÊU QUY TẮC </a:t>
            </a:r>
            <a:r>
              <a:rPr lang="en-US" sz="24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400" b="1" dirty="0" smtClean="0">
                <a:solidFill>
                  <a:srgbClr val="1E03BD"/>
                </a:solidFill>
                <a:latin typeface="+mj-lt"/>
              </a:rPr>
              <a:t> HAI PHÂN SỐ CÙNG MẪU SỐ?</a:t>
            </a:r>
            <a:endParaRPr lang="en-US" sz="2400" b="1" dirty="0">
              <a:solidFill>
                <a:srgbClr val="1E03BD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131840" y="3573016"/>
            <a:ext cx="6012160" cy="2808312"/>
          </a:xfrm>
          <a:prstGeom prst="wedgeEllipseCallout">
            <a:avLst>
              <a:gd name="adj1" fmla="val -71880"/>
              <a:gd name="adj2" fmla="val 37053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b="1" i="1" dirty="0" smtClean="0">
              <a:latin typeface="+mj-lt"/>
            </a:endParaRPr>
          </a:p>
          <a:p>
            <a:pPr algn="just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Muốn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hai phân số cùng mẫu số, ta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và giữ nguyên mẫu số.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869478"/>
            <a:ext cx="3048000" cy="30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0872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DẶN DÒ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470244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4800" dirty="0" smtClean="0">
                <a:latin typeface="+mj-lt"/>
              </a:rPr>
              <a:t>Về nhà học bài.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vi-VN" sz="4800" dirty="0" smtClean="0">
                <a:latin typeface="+mj-lt"/>
              </a:rPr>
              <a:t>Chuẩn bị bài tiếp theo: </a:t>
            </a:r>
            <a:r>
              <a:rPr lang="vi-VN" sz="4800" b="1" i="1" dirty="0" smtClean="0">
                <a:latin typeface="+mj-lt"/>
              </a:rPr>
              <a:t>PHÉP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800" b="1" i="1" dirty="0" smtClean="0">
                <a:latin typeface="+mj-lt"/>
              </a:rPr>
              <a:t> </a:t>
            </a:r>
            <a:r>
              <a:rPr lang="vi-VN" sz="4800" b="1" i="1" dirty="0" smtClean="0">
                <a:latin typeface="+mj-lt"/>
              </a:rPr>
              <a:t>PHÂN SỐ </a:t>
            </a:r>
            <a:r>
              <a:rPr lang="vi-VN" sz="4800" i="1" dirty="0" smtClean="0">
                <a:latin typeface="+mj-lt"/>
              </a:rPr>
              <a:t>(tiếp theo).</a:t>
            </a:r>
            <a:endParaRPr lang="en-US" sz="4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8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463800" y="982663"/>
            <a:ext cx="4522788" cy="914400"/>
          </a:xfrm>
          <a:prstGeom prst="downArrowCallout">
            <a:avLst>
              <a:gd name="adj1" fmla="val 83261"/>
              <a:gd name="adj2" fmla="val 71536"/>
              <a:gd name="adj3" fmla="val 15954"/>
              <a:gd name="adj4" fmla="val 7648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CC0000"/>
                </a:solidFill>
                <a:latin typeface="VNI-Times" pitchFamily="2" charset="0"/>
                <a:cs typeface="Arial" charset="0"/>
              </a:rPr>
              <a:t>KIEÅM TRA BAØI CUÕ</a:t>
            </a:r>
            <a:endParaRPr lang="vi-VN" altLang="en-US" sz="3600">
              <a:solidFill>
                <a:srgbClr val="CC0000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9200" y="3505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2</a:t>
            </a:r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0" y="3962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3</a:t>
            </a:r>
            <a:endParaRPr lang="en-US" alt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828800" y="3505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5</a:t>
            </a:r>
            <a:endParaRPr lang="en-US" alt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8161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3</a:t>
            </a:r>
            <a:endParaRPr lang="en-US" alt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38400" y="3505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2 + 5</a:t>
            </a: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16200" y="396240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3</a:t>
            </a:r>
            <a:endParaRPr lang="en-US" alt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133600" y="3708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=</a:t>
            </a:r>
            <a:endParaRPr lang="en-US" alt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2192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8288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514600" y="3886200"/>
            <a:ext cx="5635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124200" y="370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=</a:t>
            </a:r>
            <a:endParaRPr lang="en-US" alt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505200" y="3505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7</a:t>
            </a:r>
            <a:endParaRPr lang="en-US" alt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492500" y="3962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3</a:t>
            </a:r>
            <a:endParaRPr lang="en-US" alt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5052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219200" y="53975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2</a:t>
            </a:r>
            <a:endParaRPr lang="en-US" alt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19200" y="58547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3</a:t>
            </a:r>
            <a:endParaRPr lang="en-US" alt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219200" y="5778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905000" y="54117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2</a:t>
            </a:r>
            <a:endParaRPr lang="en-US" alt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905000" y="58689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4</a:t>
            </a:r>
            <a:endParaRPr lang="en-US" alt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1905000" y="579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536700" y="5588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+</a:t>
            </a:r>
            <a:endParaRPr lang="en-US" altLang="en-US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524000" y="36957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+</a:t>
            </a:r>
            <a:endParaRPr lang="en-US" altLang="en-US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2463800" y="5410200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8</a:t>
            </a:r>
            <a:endParaRPr lang="en-US" alt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2387600" y="5867400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12</a:t>
            </a:r>
            <a:endParaRPr lang="en-US" altLang="en-US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24638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3149600" y="5424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6</a:t>
            </a:r>
            <a:endParaRPr lang="en-US" altLang="en-US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086100" y="58816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12</a:t>
            </a:r>
            <a:endParaRPr lang="en-US" alt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3149600" y="5805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781300" y="56007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+</a:t>
            </a:r>
            <a:endParaRPr lang="en-US" altLang="en-US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171700" y="56007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=</a:t>
            </a:r>
            <a:endParaRPr lang="en-US" altLang="en-US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505200" y="56261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=</a:t>
            </a:r>
            <a:endParaRPr lang="en-US" altLang="en-US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911600" y="5422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14</a:t>
            </a:r>
            <a:endParaRPr lang="en-US" altLang="en-US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898900" y="58801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12</a:t>
            </a:r>
            <a:endParaRPr lang="en-US" alt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911600" y="5803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381000" y="36576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ja-JP">
                <a:ea typeface="MS PGothic" pitchFamily="34" charset="-128"/>
              </a:rPr>
              <a:t>1</a:t>
            </a:r>
            <a:endParaRPr lang="en-US"/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381000" y="55626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ja-JP">
                <a:ea typeface="MS PGothic" pitchFamily="34" charset="-128"/>
              </a:rPr>
              <a:t>2</a:t>
            </a:r>
            <a:endParaRPr lang="en-US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4572000" y="2743200"/>
            <a:ext cx="41148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>
                <a:ea typeface="MS PGothic" pitchFamily="34" charset="-128"/>
              </a:rPr>
              <a:t>Muốn cộng hai phân số</a:t>
            </a:r>
          </a:p>
          <a:p>
            <a:pPr eaLnBrk="1" hangingPunct="1"/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cùng mẫu số</a:t>
            </a:r>
            <a:r>
              <a:rPr lang="en-US" altLang="ja-JP" sz="2400">
                <a:ea typeface="MS PGothic" pitchFamily="34" charset="-128"/>
              </a:rPr>
              <a:t> ta làm thế nào?</a:t>
            </a:r>
            <a:endParaRPr lang="en-US" altLang="en-US" sz="2400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241800" y="5627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=</a:t>
            </a:r>
            <a:endParaRPr lang="en-US" altLang="en-US"/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648200" y="5424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7</a:t>
            </a:r>
            <a:endParaRPr lang="en-US" altLang="en-US"/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4635500" y="588168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6</a:t>
            </a:r>
            <a:endParaRPr lang="en-US" altLang="en-US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4648200" y="5805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4953000" y="4953000"/>
            <a:ext cx="41148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>
                <a:ea typeface="MS PGothic" pitchFamily="34" charset="-128"/>
              </a:rPr>
              <a:t>Muốn cộng hai phân số</a:t>
            </a:r>
          </a:p>
          <a:p>
            <a:pPr eaLnBrk="1" hangingPunct="1"/>
            <a:r>
              <a:rPr lang="en-US" altLang="ja-JP" sz="2400">
                <a:ea typeface="MS PGothic" pitchFamily="34" charset="-128"/>
              </a:rPr>
              <a:t> </a:t>
            </a: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khác mẫu số</a:t>
            </a:r>
            <a:r>
              <a:rPr lang="en-US" altLang="ja-JP" sz="2400">
                <a:ea typeface="MS PGothic" pitchFamily="34" charset="-128"/>
              </a:rPr>
              <a:t> ta làm thế nào?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858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2055" grpId="0"/>
      <p:bldP spid="2056" grpId="0"/>
      <p:bldP spid="2057" grpId="0"/>
      <p:bldP spid="2058" grpId="0"/>
      <p:bldP spid="2059" grpId="0"/>
      <p:bldP spid="2061" grpId="0"/>
      <p:bldP spid="2062" grpId="0" animBg="1"/>
      <p:bldP spid="2063" grpId="0" animBg="1"/>
      <p:bldP spid="2064" grpId="0" animBg="1"/>
      <p:bldP spid="2065" grpId="0"/>
      <p:bldP spid="2066" grpId="0"/>
      <p:bldP spid="2067" grpId="0"/>
      <p:bldP spid="2068" grpId="0" animBg="1"/>
      <p:bldP spid="2069" grpId="0"/>
      <p:bldP spid="2070" grpId="0"/>
      <p:bldP spid="2071" grpId="0" animBg="1"/>
      <p:bldP spid="2072" grpId="0"/>
      <p:bldP spid="2073" grpId="0"/>
      <p:bldP spid="2074" grpId="0" animBg="1"/>
      <p:bldP spid="2082" grpId="0"/>
      <p:bldP spid="2083" grpId="0"/>
      <p:bldP spid="2086" grpId="0" animBg="1"/>
      <p:bldP spid="2089" grpId="0" animBg="1"/>
      <p:bldP spid="2091" grpId="0"/>
      <p:bldP spid="2096" grpId="0" animBg="1"/>
      <p:bldP spid="2111" grpId="0" animBg="1"/>
      <p:bldP spid="2113" grpId="0" animBg="1"/>
      <p:bldP spid="2118" grpId="0" animBg="1"/>
      <p:bldP spid="2118" grpId="1" animBg="1"/>
      <p:bldP spid="2141" grpId="0" animBg="1"/>
      <p:bldP spid="2142" grpId="0" animBg="1"/>
      <p:bldP spid="21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47" y="3858518"/>
            <a:ext cx="909255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Chúc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quý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thầy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cô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mạnh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khỏe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Chúc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các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em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học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tốt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!!</a:t>
            </a:r>
          </a:p>
        </p:txBody>
      </p:sp>
      <p:pic>
        <p:nvPicPr>
          <p:cNvPr id="5" name="Picture 4" descr="Biểu tượng hình những bông hoa nhỏ xinh icon - sticker flores fl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30250"/>
            <a:ext cx="5715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85800" y="12687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TOÁN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760040" y="3140968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PHÉP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PHÂN SỐ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2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00808"/>
                <a:ext cx="8659974" cy="3773016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itchFamily="2" charset="2"/>
                  <a:buChar char="v"/>
                </a:pPr>
                <a:r>
                  <a:rPr lang="en-US" sz="4400" b="1" u="sng" dirty="0" err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u="sng" dirty="0" err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u="sng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băng giấy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băng </a:t>
                </a:r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giấy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Hỏi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bao </a:t>
                </a:r>
                <a:r>
                  <a:rPr lang="vi-VN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nhiêu phần của băng giấy?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00808"/>
                <a:ext cx="8659974" cy="3773016"/>
              </a:xfrm>
              <a:blipFill rotWithShape="1">
                <a:blip r:embed="rId3"/>
                <a:stretch>
                  <a:fillRect l="-2887" t="-3069" r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771800" y="3356992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552" y="4221088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23728" y="4869160"/>
            <a:ext cx="439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8184" y="4221088"/>
            <a:ext cx="1584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16216" y="3356992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656" y="3356992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23728" y="2492896"/>
            <a:ext cx="57606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6296" y="2492896"/>
            <a:ext cx="57606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Brace 8"/>
          <p:cNvSpPr/>
          <p:nvPr/>
        </p:nvSpPr>
        <p:spPr>
          <a:xfrm rot="16200000">
            <a:off x="4584204" y="3262434"/>
            <a:ext cx="829341" cy="26026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5697679" y="306209"/>
            <a:ext cx="340927" cy="43204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5003573"/>
                <a:ext cx="86409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03573"/>
                <a:ext cx="864096" cy="1017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2240" y="5075773"/>
                <a:ext cx="86409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75773"/>
                <a:ext cx="864096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824159" y="5446965"/>
            <a:ext cx="77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/>
              <a:t>?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2772557"/>
                <a:ext cx="1944216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  <a:r>
                  <a:rPr lang="en-US" sz="48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72557"/>
                <a:ext cx="1944216" cy="19459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1196752"/>
                <a:ext cx="864096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96752"/>
                <a:ext cx="864096" cy="10601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16200000">
            <a:off x="6768246" y="3753036"/>
            <a:ext cx="864096" cy="165618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2636912"/>
            <a:ext cx="864096" cy="1800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28384" y="2636912"/>
            <a:ext cx="864096" cy="1800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4288" y="2636912"/>
            <a:ext cx="864096" cy="1800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00192" y="2636912"/>
            <a:ext cx="864096" cy="1800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36096" y="2636912"/>
            <a:ext cx="864096" cy="1800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07904" y="2636912"/>
            <a:ext cx="864096" cy="1800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0" y="2636912"/>
            <a:ext cx="864096" cy="1800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36096" y="2636912"/>
            <a:ext cx="864096" cy="1800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07904" y="2636912"/>
            <a:ext cx="864096" cy="1800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/>
      <p:bldP spid="20" grpId="0"/>
      <p:bldP spid="19" grpId="0"/>
      <p:bldP spid="19" grpId="1"/>
      <p:bldP spid="13" grpId="0"/>
      <p:bldP spid="17" grpId="0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493838"/>
            <a:ext cx="8229600" cy="5229225"/>
          </a:xfrm>
        </p:spPr>
        <p:txBody>
          <a:bodyPr>
            <a:normAutofit/>
          </a:bodyPr>
          <a:lstStyle/>
          <a:p>
            <a:pPr algn="just"/>
            <a:r>
              <a:rPr lang="vi-VN" sz="4400" dirty="0" smtClean="0">
                <a:latin typeface="+mj-lt"/>
              </a:rPr>
              <a:t>Ta thực hiện phép tính: </a:t>
            </a:r>
          </a:p>
          <a:p>
            <a:pPr algn="just"/>
            <a:r>
              <a:rPr lang="vi-VN" sz="4400" dirty="0" smtClean="0">
                <a:latin typeface="+mj-lt"/>
              </a:rPr>
              <a:t>Ta có:</a:t>
            </a:r>
          </a:p>
          <a:p>
            <a:pPr marL="0" indent="0" algn="just">
              <a:buNone/>
            </a:pPr>
            <a:endParaRPr lang="en-US" sz="4400" dirty="0">
              <a:latin typeface="+mj-lt"/>
            </a:endParaRPr>
          </a:p>
          <a:p>
            <a:pPr marL="0" indent="0" algn="just">
              <a:buNone/>
            </a:pPr>
            <a:endParaRPr lang="en-US" sz="4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501008"/>
                <a:ext cx="1944216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/>
                  <a:t>=</a:t>
                </a:r>
                <a:r>
                  <a:rPr lang="vi-VN" sz="5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01008"/>
                <a:ext cx="1944216" cy="1292918"/>
              </a:xfrm>
              <a:prstGeom prst="rect">
                <a:avLst/>
              </a:prstGeom>
              <a:blipFill rotWithShape="1">
                <a:blip r:embed="rId2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8224" y="1340768"/>
                <a:ext cx="1944216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  <a:r>
                  <a:rPr lang="en-US" sz="48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40768"/>
                <a:ext cx="1944216" cy="1945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5616" y="3645024"/>
                <a:ext cx="1944216" cy="11520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 smtClean="0"/>
                  <a:t> </a:t>
                </a:r>
                <a:r>
                  <a:rPr lang="en-US" sz="48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645024"/>
                <a:ext cx="1944216" cy="11520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7290" y="3645024"/>
                <a:ext cx="1944216" cy="11520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 smtClean="0"/>
                  <a:t> </a:t>
                </a:r>
                <a:r>
                  <a:rPr lang="en-US" sz="48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90" y="3645024"/>
                <a:ext cx="1944216" cy="11520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987824" y="3645024"/>
            <a:ext cx="718406" cy="115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63888" y="4221047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91880" y="3573016"/>
            <a:ext cx="2016224" cy="576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5 - 3</a:t>
            </a:r>
            <a:endParaRPr lang="en-US" sz="4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944" y="4293096"/>
            <a:ext cx="878844" cy="576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5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 animBg="1"/>
      <p:bldP spid="12" grpId="0" animBg="1"/>
      <p:bldP spid="5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43608" y="1484784"/>
            <a:ext cx="5688632" cy="2088232"/>
          </a:xfrm>
          <a:prstGeom prst="cloudCallout">
            <a:avLst>
              <a:gd name="adj1" fmla="val -47537"/>
              <a:gd name="adj2" fmla="val 9993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E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31840" y="3573016"/>
            <a:ext cx="6012160" cy="2808312"/>
          </a:xfrm>
          <a:prstGeom prst="wedgeEllipseCallout">
            <a:avLst>
              <a:gd name="adj1" fmla="val -71880"/>
              <a:gd name="adj2" fmla="val 3705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b="1" i="1" dirty="0" smtClean="0">
              <a:latin typeface="+mj-lt"/>
            </a:endParaRPr>
          </a:p>
          <a:p>
            <a:pPr algn="just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Muốn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hai phân số cùng mẫu số, ta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và giữ nguyên mẫu số.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869478"/>
            <a:ext cx="3048000" cy="30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28775"/>
            <a:ext cx="872331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  <a:sym typeface="Wingdings"/>
              </a:rPr>
              <a:t>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Quy tắc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hai phân số cùng mẫu số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3568" y="2276872"/>
            <a:ext cx="7704856" cy="3888432"/>
          </a:xfrm>
          <a:prstGeom prst="horizontalScroll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i="1" dirty="0" smtClean="0">
                <a:latin typeface="+mj-lt"/>
              </a:rPr>
              <a:t>Muốn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4000" b="1" i="1" dirty="0" smtClean="0">
                <a:latin typeface="+mj-lt"/>
              </a:rPr>
              <a:t> hai phân số cùng mẫu số, ta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smtClean="0">
                <a:latin typeface="+mj-lt"/>
              </a:rPr>
              <a:t>tử số</a:t>
            </a:r>
            <a:r>
              <a:rPr lang="en-US" sz="4000" b="1" i="1" dirty="0" smtClean="0">
                <a:latin typeface="+mj-lt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smtClean="0">
                <a:latin typeface="+mj-lt"/>
              </a:rPr>
              <a:t>và giữ nguyên mẫu số.</a:t>
            </a:r>
            <a:endParaRPr lang="en-US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16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2400" y="1411288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2400" y="2816225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" y="4271963"/>
            <a:ext cx="85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57163" y="5654675"/>
            <a:ext cx="76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71475" y="390525"/>
            <a:ext cx="191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itchFamily="18" charset="0"/>
              </a:rPr>
              <a:t>Bài 1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65392" y="1353026"/>
                <a:ext cx="1181734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15 −7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92" y="1353026"/>
                <a:ext cx="1181734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1030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1324016"/>
                <a:ext cx="1093569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24016"/>
                <a:ext cx="1093569" cy="710451"/>
              </a:xfrm>
              <a:prstGeom prst="rect">
                <a:avLst/>
              </a:prstGeom>
              <a:blipFill rotWithShape="1">
                <a:blip r:embed="rId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16502" y="1382861"/>
                <a:ext cx="78098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02" y="1382861"/>
                <a:ext cx="780983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1640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46765" y="1404636"/>
                <a:ext cx="62869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65" y="1404636"/>
                <a:ext cx="628698" cy="700705"/>
              </a:xfrm>
              <a:prstGeom prst="rect">
                <a:avLst/>
              </a:prstGeom>
              <a:blipFill rotWithShape="1">
                <a:blip r:embed="rId5"/>
                <a:stretch>
                  <a:fillRect l="-1941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27765" y="2764176"/>
                <a:ext cx="1029449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7 −3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65" y="2764176"/>
                <a:ext cx="1029449" cy="701859"/>
              </a:xfrm>
              <a:prstGeom prst="rect">
                <a:avLst/>
              </a:prstGeom>
              <a:blipFill rotWithShape="1">
                <a:blip r:embed="rId6"/>
                <a:stretch>
                  <a:fillRect l="-11834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7045" y="2735166"/>
                <a:ext cx="788999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5" y="2735166"/>
                <a:ext cx="788999" cy="701602"/>
              </a:xfrm>
              <a:prstGeom prst="rect">
                <a:avLst/>
              </a:prstGeom>
              <a:blipFill rotWithShape="1">
                <a:blip r:embed="rId7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78875" y="2794011"/>
                <a:ext cx="628698" cy="699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875" y="2794011"/>
                <a:ext cx="628698" cy="699807"/>
              </a:xfrm>
              <a:prstGeom prst="rect">
                <a:avLst/>
              </a:prstGeom>
              <a:blipFill rotWithShape="1">
                <a:blip r:embed="rId8"/>
                <a:stretch>
                  <a:fillRect l="-20388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09138" y="2886122"/>
                <a:ext cx="675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8" y="2886122"/>
                <a:ext cx="675185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801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19573" y="4148421"/>
                <a:ext cx="102143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9 −3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73" y="4148421"/>
                <a:ext cx="1021433" cy="704295"/>
              </a:xfrm>
              <a:prstGeom prst="rect">
                <a:avLst/>
              </a:prstGeom>
              <a:blipFill rotWithShape="1">
                <a:blip r:embed="rId10"/>
                <a:stretch>
                  <a:fillRect l="-12575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853" y="4119411"/>
                <a:ext cx="788999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3" y="4119411"/>
                <a:ext cx="788999" cy="704295"/>
              </a:xfrm>
              <a:prstGeom prst="rect">
                <a:avLst/>
              </a:prstGeom>
              <a:blipFill rotWithShape="1">
                <a:blip r:embed="rId11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70683" y="4178256"/>
                <a:ext cx="628698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683" y="4178256"/>
                <a:ext cx="628698" cy="704295"/>
              </a:xfrm>
              <a:prstGeom prst="rect">
                <a:avLst/>
              </a:prstGeom>
              <a:blipFill rotWithShape="1">
                <a:blip r:embed="rId12"/>
                <a:stretch>
                  <a:fillRect l="-19417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50677" y="5644496"/>
                <a:ext cx="1334020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17 −12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77" y="5644496"/>
                <a:ext cx="1334020" cy="704295"/>
              </a:xfrm>
              <a:prstGeom prst="rect">
                <a:avLst/>
              </a:prstGeom>
              <a:blipFill rotWithShape="1">
                <a:blip r:embed="rId13"/>
                <a:stretch>
                  <a:fillRect l="-9589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8853" y="5615486"/>
                <a:ext cx="1093569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2504E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504EA"/>
                            </a:solidFill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endParaRPr lang="en-US" sz="2800">
                  <a:solidFill>
                    <a:srgbClr val="2504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3" y="5615486"/>
                <a:ext cx="1093569" cy="710451"/>
              </a:xfrm>
              <a:prstGeom prst="rect">
                <a:avLst/>
              </a:prstGeom>
              <a:blipFill rotWithShape="1"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32411" y="5674331"/>
                <a:ext cx="772969" cy="71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11" y="5674331"/>
                <a:ext cx="772969" cy="710066"/>
              </a:xfrm>
              <a:prstGeom prst="rect">
                <a:avLst/>
              </a:prstGeom>
              <a:blipFill rotWithShape="1">
                <a:blip r:embed="rId15"/>
                <a:stretch>
                  <a:fillRect l="-1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950</Words>
  <Application>Microsoft Office PowerPoint</Application>
  <PresentationFormat>On-screen Show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QUÝ CÔ  VÀ CÁC EM HỌC SINH !</dc:title>
  <dc:creator>AutoBVT</dc:creator>
  <cp:lastModifiedBy>Admin</cp:lastModifiedBy>
  <cp:revision>133</cp:revision>
  <dcterms:created xsi:type="dcterms:W3CDTF">2021-03-08T20:23:51Z</dcterms:created>
  <dcterms:modified xsi:type="dcterms:W3CDTF">2022-03-01T01:45:34Z</dcterms:modified>
</cp:coreProperties>
</file>